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6" r:id="rId2"/>
    <p:sldId id="278" r:id="rId3"/>
    <p:sldId id="287" r:id="rId4"/>
    <p:sldId id="281" r:id="rId5"/>
    <p:sldId id="282" r:id="rId6"/>
    <p:sldId id="283" r:id="rId7"/>
    <p:sldId id="284" r:id="rId8"/>
    <p:sldId id="261" r:id="rId9"/>
    <p:sldId id="262" r:id="rId10"/>
    <p:sldId id="263" r:id="rId11"/>
    <p:sldId id="264" r:id="rId12"/>
    <p:sldId id="265" r:id="rId13"/>
    <p:sldId id="267" r:id="rId14"/>
    <p:sldId id="307" r:id="rId15"/>
    <p:sldId id="271" r:id="rId16"/>
    <p:sldId id="305" r:id="rId17"/>
    <p:sldId id="275" r:id="rId18"/>
    <p:sldId id="299" r:id="rId19"/>
    <p:sldId id="309" r:id="rId20"/>
    <p:sldId id="301" r:id="rId21"/>
    <p:sldId id="304" r:id="rId22"/>
    <p:sldId id="292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60" y="1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22695-FFE5-4F05-AB16-197016354FB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6B871-36A2-41E5-ABF6-CD08F603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02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26B56C-EC47-4141-A44C-D5A2CFB26DF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0886D6-887E-4E2C-9D31-4A2AD3A58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atterneasy.com/sites/all/themes/vykroika_ru/images/drap/img5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30520" y="2674938"/>
            <a:ext cx="529089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Драпировки  – один из самых популярных модных трендов в последние сезоны.   Пожалуй, не найдется ни одной  красотки, которая не имела бы в своем гардеробе хоть одну вещь с 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>
                <a:solidFill>
                  <a:schemeClr val="tx1"/>
                </a:solidFill>
              </a:rPr>
              <a:t>драпировкой.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5540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esktop\Картинки от.ур\Документ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464496" cy="39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r"/>
            <a:r>
              <a:rPr lang="ru-RU" sz="3600" b="1" i="1" u="sng" dirty="0" smtClean="0">
                <a:solidFill>
                  <a:srgbClr val="0070C0"/>
                </a:solidFill>
              </a:rPr>
              <a:t/>
            </a:r>
            <a:br>
              <a:rPr lang="ru-RU" sz="3600" b="1" i="1" u="sng" dirty="0" smtClean="0">
                <a:solidFill>
                  <a:srgbClr val="0070C0"/>
                </a:solidFill>
              </a:rPr>
            </a:br>
            <a:r>
              <a:rPr lang="ru-RU" sz="3600" b="1" i="1" u="sng" dirty="0" smtClean="0">
                <a:solidFill>
                  <a:srgbClr val="C00000"/>
                </a:solidFill>
              </a:rPr>
              <a:t>Моделирование</a:t>
            </a:r>
            <a:r>
              <a:rPr lang="ru-RU" sz="3600" b="1" i="1" u="sng" dirty="0">
                <a:solidFill>
                  <a:srgbClr val="C00000"/>
                </a:solidFill>
              </a:rPr>
              <a:t>: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 </a:t>
            </a:r>
            <a:r>
              <a:rPr lang="ru-RU" sz="3600" b="1" i="1" u="sng" dirty="0" smtClean="0"/>
              <a:t/>
            </a:r>
            <a:br>
              <a:rPr lang="ru-RU" sz="3600" b="1" i="1" u="sng" dirty="0" smtClean="0"/>
            </a:br>
            <a:r>
              <a:rPr lang="ru-RU" sz="3200" b="1" dirty="0" smtClean="0">
                <a:solidFill>
                  <a:schemeClr val="tx1"/>
                </a:solidFill>
              </a:rPr>
              <a:t>Переводим </a:t>
            </a:r>
            <a:r>
              <a:rPr lang="ru-RU" sz="3200" b="1" dirty="0">
                <a:solidFill>
                  <a:schemeClr val="tx1"/>
                </a:solidFill>
              </a:rPr>
              <a:t>раствор нагрудных вытачек </a:t>
            </a:r>
            <a:r>
              <a:rPr lang="ru-RU" sz="3200" b="1" dirty="0" smtClean="0">
                <a:solidFill>
                  <a:schemeClr val="tx1"/>
                </a:solidFill>
              </a:rPr>
              <a:t>      в </a:t>
            </a:r>
            <a:r>
              <a:rPr lang="ru-RU" sz="3200" b="1" dirty="0">
                <a:solidFill>
                  <a:schemeClr val="tx1"/>
                </a:solidFill>
              </a:rPr>
              <a:t>талевые вытачки!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457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Desktop\Картинки от.ур\Документ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6085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63272" cy="171420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</a:rPr>
              <a:t>Выбираем наклон для левой вытачки. Наносим линии разрезов от вершины правой                   вытачки и разрезаем.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700808"/>
            <a:ext cx="7308812" cy="1544221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Закрываем правую вытачку, раздвигаем и оформляем плавной линией линию драпировки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1104" cy="142775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Ассиметричная драпировка </a:t>
            </a:r>
            <a:r>
              <a:rPr lang="ru-RU" sz="3600" b="1" i="1" dirty="0" smtClean="0">
                <a:solidFill>
                  <a:srgbClr val="C00000"/>
                </a:solidFill>
              </a:rPr>
              <a:t>на лифе вместо  </a:t>
            </a:r>
            <a:r>
              <a:rPr lang="ru-RU" sz="3600" b="1" i="1" dirty="0">
                <a:solidFill>
                  <a:srgbClr val="C00000"/>
                </a:solidFill>
              </a:rPr>
              <a:t>одной </a:t>
            </a:r>
            <a:r>
              <a:rPr lang="ru-RU" sz="3600" b="1" i="1" dirty="0" smtClean="0">
                <a:solidFill>
                  <a:srgbClr val="C00000"/>
                </a:solidFill>
              </a:rPr>
              <a:t>вытачки!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Мои документы\Desktop\Картинки от.ур\Документ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2880320" cy="33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8344" y="5949280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D:\Мои документы\Desktop\Картинки от.ур\Документ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569" y="3356992"/>
            <a:ext cx="2839320" cy="31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2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Совместить нить основы на лекале с нитью основы на ткани</a:t>
            </a:r>
          </a:p>
          <a:p>
            <a:r>
              <a:rPr lang="ru-RU" sz="3200" b="1" dirty="0" smtClean="0"/>
              <a:t>Не </a:t>
            </a:r>
            <a:r>
              <a:rPr lang="ru-RU" sz="3200" b="1" dirty="0"/>
              <a:t>забудьте обеспечить детали кроя </a:t>
            </a:r>
            <a:r>
              <a:rPr lang="ru-RU" sz="3200" b="1" dirty="0" smtClean="0"/>
              <a:t>макета припусками </a:t>
            </a:r>
            <a:r>
              <a:rPr lang="ru-RU" sz="3200" b="1" dirty="0"/>
              <a:t>на </a:t>
            </a:r>
            <a:r>
              <a:rPr lang="ru-RU" sz="3200" b="1" dirty="0" smtClean="0"/>
              <a:t>швы</a:t>
            </a:r>
          </a:p>
          <a:p>
            <a:r>
              <a:rPr lang="ru-RU" sz="3200" b="1" dirty="0" smtClean="0"/>
              <a:t>Перенести контрольные знаки с лекала на деталь переда (рассечка, меловая линия) 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C00000"/>
                </a:solidFill>
              </a:rPr>
              <a:t>Раскрой макета: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4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Вариант </a:t>
            </a:r>
            <a:r>
              <a:rPr lang="en-US" b="1" dirty="0" smtClean="0"/>
              <a:t>I</a:t>
            </a:r>
            <a:r>
              <a:rPr lang="ru-RU" b="1" dirty="0" smtClean="0"/>
              <a:t>           вариант </a:t>
            </a:r>
            <a:r>
              <a:rPr lang="en-US" b="1" dirty="0" smtClean="0"/>
              <a:t>II</a:t>
            </a:r>
            <a:r>
              <a:rPr lang="ru-RU" b="1" dirty="0" smtClean="0"/>
              <a:t>          </a:t>
            </a:r>
            <a:r>
              <a:rPr lang="ru-RU" b="1" dirty="0"/>
              <a:t>вариант </a:t>
            </a:r>
            <a:r>
              <a:rPr lang="en-US" b="1" dirty="0"/>
              <a:t>III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9164" y="188640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Выполнить макет драпировки в  трёх вариантах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          </a:t>
            </a:r>
            <a:r>
              <a:rPr lang="ru-RU" sz="3600" dirty="0" smtClean="0">
                <a:solidFill>
                  <a:srgbClr val="0070C0"/>
                </a:solidFill>
              </a:rPr>
              <a:t>                                                                   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</a:t>
            </a:r>
            <a:endParaRPr lang="ru-RU" sz="3200" dirty="0"/>
          </a:p>
        </p:txBody>
      </p:sp>
      <p:pic>
        <p:nvPicPr>
          <p:cNvPr id="5122" name="Picture 2" descr="D:\Мои документы\Desktop\Картинки от.ур\Документ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56" y="3358886"/>
            <a:ext cx="2543727" cy="25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Desktop\Картинки от.ур\Документ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705577" cy="26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Desktop\Картинки от.ур\Документ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8886"/>
            <a:ext cx="2556696" cy="25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8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6699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В течение  урока каждая группа самостоятельно, на основе полочки, должна выполнить моделирование драпировки  на лифе, с </a:t>
            </a:r>
            <a:r>
              <a:rPr lang="ru-RU" sz="3200" b="1" dirty="0" smtClean="0">
                <a:solidFill>
                  <a:schemeClr val="tx1"/>
                </a:solidFill>
              </a:rPr>
              <a:t>левой </a:t>
            </a:r>
            <a:r>
              <a:rPr lang="ru-RU" sz="3200" b="1" dirty="0">
                <a:solidFill>
                  <a:schemeClr val="tx1"/>
                </a:solidFill>
              </a:rPr>
              <a:t>стороны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Выбрать подходящий к данной модели материал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Раскроить  лиф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Оформить  </a:t>
            </a:r>
            <a:r>
              <a:rPr lang="ru-RU" sz="3200" b="1" dirty="0" smtClean="0">
                <a:solidFill>
                  <a:srgbClr val="C00000"/>
                </a:solidFill>
              </a:rPr>
              <a:t>драпировку на манекене </a:t>
            </a:r>
            <a:endParaRPr lang="ru-RU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i="1" u="sng" dirty="0">
                <a:solidFill>
                  <a:srgbClr val="C00000"/>
                </a:solidFill>
              </a:rPr>
              <a:t>Задание</a:t>
            </a:r>
            <a:r>
              <a:rPr lang="ru-RU" sz="4000" b="1" i="1" u="sng" dirty="0" smtClean="0">
                <a:solidFill>
                  <a:srgbClr val="C00000"/>
                </a:solidFill>
              </a:rPr>
              <a:t>: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2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3000" b="1" dirty="0">
                <a:solidFill>
                  <a:srgbClr val="7030A0"/>
                </a:solidFill>
              </a:rPr>
              <a:t>Соответствие материала для выполнения </a:t>
            </a:r>
            <a:r>
              <a:rPr lang="ru-RU" sz="3000" b="1" dirty="0" smtClean="0">
                <a:solidFill>
                  <a:srgbClr val="7030A0"/>
                </a:solidFill>
              </a:rPr>
              <a:t>драпировки</a:t>
            </a:r>
            <a:endParaRPr lang="ru-RU" sz="3000" b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000" b="1" dirty="0">
                <a:solidFill>
                  <a:srgbClr val="7030A0"/>
                </a:solidFill>
              </a:rPr>
              <a:t>Направление и распределение драпировки</a:t>
            </a:r>
          </a:p>
          <a:p>
            <a:pPr>
              <a:lnSpc>
                <a:spcPct val="120000"/>
              </a:lnSpc>
            </a:pPr>
            <a:r>
              <a:rPr lang="ru-RU" sz="3000" b="1" dirty="0" smtClean="0">
                <a:solidFill>
                  <a:srgbClr val="7030A0"/>
                </a:solidFill>
              </a:rPr>
              <a:t>Направление </a:t>
            </a:r>
            <a:r>
              <a:rPr lang="ru-RU" sz="3000" b="1" dirty="0">
                <a:solidFill>
                  <a:srgbClr val="7030A0"/>
                </a:solidFill>
              </a:rPr>
              <a:t>долевой нити</a:t>
            </a:r>
          </a:p>
          <a:p>
            <a:pPr>
              <a:lnSpc>
                <a:spcPct val="120000"/>
              </a:lnSpc>
            </a:pPr>
            <a:r>
              <a:rPr lang="ru-RU" sz="3000" b="1" dirty="0" smtClean="0">
                <a:solidFill>
                  <a:srgbClr val="7030A0"/>
                </a:solidFill>
              </a:rPr>
              <a:t>Качество </a:t>
            </a:r>
            <a:r>
              <a:rPr lang="ru-RU" sz="3000" b="1" dirty="0">
                <a:solidFill>
                  <a:srgbClr val="7030A0"/>
                </a:solidFill>
              </a:rPr>
              <a:t>смётывания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>
                <a:solidFill>
                  <a:srgbClr val="C00000"/>
                </a:solidFill>
              </a:rPr>
              <a:t>Критерии оценки: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5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Пользоваться только исправным инструментом.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b="1" dirty="0"/>
          </a:p>
          <a:p>
            <a:pPr>
              <a:lnSpc>
                <a:spcPct val="80000"/>
              </a:lnSpc>
            </a:pPr>
            <a:r>
              <a:rPr lang="ru-RU" sz="3200" b="1" dirty="0"/>
              <a:t>Ручные иглы и булавки хранить только в игольницах.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b="1" dirty="0"/>
          </a:p>
          <a:p>
            <a:pPr>
              <a:lnSpc>
                <a:spcPct val="80000"/>
              </a:lnSpc>
            </a:pPr>
            <a:r>
              <a:rPr lang="ru-RU" sz="3200" b="1" dirty="0"/>
              <a:t>Обрезки ниток, ткани, пустые катушки убирать в мусоросборники.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b="1" dirty="0"/>
          </a:p>
          <a:p>
            <a:pPr>
              <a:lnSpc>
                <a:spcPct val="80000"/>
              </a:lnSpc>
            </a:pPr>
            <a:r>
              <a:rPr lang="ru-RU" sz="3200" b="1" dirty="0"/>
              <a:t>Ножницы передавать только кольцами вперёд.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Техника безопасности!!!</a:t>
            </a:r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При выполнении ручных работ: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5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i="1" dirty="0" smtClean="0">
                <a:solidFill>
                  <a:srgbClr val="C00000"/>
                </a:solidFill>
              </a:rPr>
              <a:t>Перечень упражнений планируемого процесса: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4464496"/>
          </a:xfrm>
        </p:spPr>
        <p:txBody>
          <a:bodyPr>
            <a:normAutofit fontScale="25000" lnSpcReduction="20000"/>
          </a:bodyPr>
          <a:lstStyle/>
          <a:p>
            <a:pPr lvl="0" algn="l">
              <a:lnSpc>
                <a:spcPct val="120000"/>
              </a:lnSpc>
            </a:pPr>
            <a:r>
              <a:rPr lang="ru-RU" sz="12800" dirty="0" smtClean="0">
                <a:solidFill>
                  <a:schemeClr val="tx1"/>
                </a:solidFill>
              </a:rPr>
              <a:t>1. Перевод </a:t>
            </a:r>
            <a:r>
              <a:rPr lang="ru-RU" sz="12800" dirty="0">
                <a:solidFill>
                  <a:schemeClr val="tx1"/>
                </a:solidFill>
              </a:rPr>
              <a:t>базовой основы лифа на </a:t>
            </a:r>
            <a:r>
              <a:rPr lang="ru-RU" sz="12800" dirty="0" smtClean="0">
                <a:solidFill>
                  <a:schemeClr val="tx1"/>
                </a:solidFill>
              </a:rPr>
              <a:t>  кальку</a:t>
            </a:r>
          </a:p>
          <a:p>
            <a:pPr lvl="0" algn="l">
              <a:lnSpc>
                <a:spcPct val="120000"/>
              </a:lnSpc>
            </a:pPr>
            <a:r>
              <a:rPr lang="ru-RU" sz="12800" dirty="0" smtClean="0">
                <a:solidFill>
                  <a:schemeClr val="tx1"/>
                </a:solidFill>
              </a:rPr>
              <a:t>2. Нанесение </a:t>
            </a:r>
            <a:r>
              <a:rPr lang="ru-RU" sz="12800" dirty="0">
                <a:solidFill>
                  <a:schemeClr val="tx1"/>
                </a:solidFill>
              </a:rPr>
              <a:t>конструктивных линий на </a:t>
            </a:r>
            <a:r>
              <a:rPr lang="ru-RU" sz="12800" dirty="0" smtClean="0">
                <a:solidFill>
                  <a:schemeClr val="tx1"/>
                </a:solidFill>
              </a:rPr>
              <a:t>                       базовую основу</a:t>
            </a:r>
            <a:endParaRPr lang="ru-RU" sz="12800" dirty="0">
              <a:solidFill>
                <a:schemeClr val="tx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ru-RU" sz="12800" dirty="0" smtClean="0">
                <a:solidFill>
                  <a:schemeClr val="tx1"/>
                </a:solidFill>
              </a:rPr>
              <a:t>3. Выполнение </a:t>
            </a:r>
            <a:r>
              <a:rPr lang="ru-RU" sz="12800" dirty="0">
                <a:solidFill>
                  <a:schemeClr val="tx1"/>
                </a:solidFill>
              </a:rPr>
              <a:t>элементов моделирования</a:t>
            </a:r>
          </a:p>
          <a:p>
            <a:pPr lvl="0" algn="l">
              <a:lnSpc>
                <a:spcPct val="120000"/>
              </a:lnSpc>
            </a:pPr>
            <a:r>
              <a:rPr lang="ru-RU" sz="12800" dirty="0" smtClean="0">
                <a:solidFill>
                  <a:schemeClr val="tx1"/>
                </a:solidFill>
              </a:rPr>
              <a:t>4. Выбор </a:t>
            </a:r>
            <a:r>
              <a:rPr lang="ru-RU" sz="12800" dirty="0">
                <a:solidFill>
                  <a:schemeClr val="tx1"/>
                </a:solidFill>
              </a:rPr>
              <a:t>материала</a:t>
            </a:r>
          </a:p>
          <a:p>
            <a:pPr lvl="0" algn="l">
              <a:lnSpc>
                <a:spcPct val="120000"/>
              </a:lnSpc>
            </a:pPr>
            <a:r>
              <a:rPr lang="ru-RU" sz="12800" dirty="0" smtClean="0">
                <a:solidFill>
                  <a:schemeClr val="tx1"/>
                </a:solidFill>
              </a:rPr>
              <a:t>5. Раскрой </a:t>
            </a:r>
            <a:r>
              <a:rPr lang="ru-RU" sz="12800" dirty="0">
                <a:solidFill>
                  <a:schemeClr val="tx1"/>
                </a:solidFill>
              </a:rPr>
              <a:t>лифа</a:t>
            </a:r>
          </a:p>
          <a:p>
            <a:pPr lvl="0" algn="l">
              <a:lnSpc>
                <a:spcPct val="120000"/>
              </a:lnSpc>
            </a:pPr>
            <a:r>
              <a:rPr lang="ru-RU" sz="12800" dirty="0" smtClean="0">
                <a:solidFill>
                  <a:schemeClr val="tx1"/>
                </a:solidFill>
              </a:rPr>
              <a:t>6. Оформление драпировки на манекене</a:t>
            </a:r>
          </a:p>
          <a:p>
            <a:pPr lvl="0" algn="r">
              <a:lnSpc>
                <a:spcPct val="120000"/>
              </a:lnSpc>
            </a:pPr>
            <a:r>
              <a:rPr lang="ru-RU" sz="11200" b="1" i="1" dirty="0" smtClean="0">
                <a:solidFill>
                  <a:srgbClr val="C00000"/>
                </a:solidFill>
              </a:rPr>
              <a:t>Норма времени -120минут </a:t>
            </a:r>
            <a:endParaRPr lang="ru-RU" sz="1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2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b="1" i="1" dirty="0"/>
              <a:t>Каковы ваши главные результаты сегодня? Благодаря чему вам удалось их достичь</a:t>
            </a:r>
            <a:r>
              <a:rPr lang="ru-RU" sz="3200" b="1" i="1" dirty="0" smtClean="0"/>
              <a:t>?</a:t>
            </a:r>
            <a:r>
              <a:rPr lang="ru-RU" sz="3200" b="1" i="1" dirty="0"/>
              <a:t> </a:t>
            </a:r>
            <a:endParaRPr lang="ru-RU" sz="3200" b="1" i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b="1" i="1" dirty="0" smtClean="0"/>
              <a:t>Какие </a:t>
            </a:r>
            <a:r>
              <a:rPr lang="ru-RU" sz="3200" b="1" i="1" dirty="0"/>
              <a:t>трудности встретились во время   выполнения задания и как вы их преодолевали (пытались преодолевать)</a:t>
            </a:r>
            <a:endParaRPr lang="ru-RU" sz="3200" b="1" dirty="0"/>
          </a:p>
          <a:p>
            <a:pPr marL="342900" lvl="1" indent="-342900">
              <a:buFont typeface="Arial" pitchFamily="34" charset="0"/>
              <a:buChar char="•"/>
            </a:pPr>
            <a:endParaRPr lang="ru-RU" sz="3200" i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u="sng" dirty="0">
                <a:solidFill>
                  <a:srgbClr val="C00000"/>
                </a:solidFill>
              </a:rPr>
              <a:t>Внимание вопрос!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754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2636912"/>
            <a:ext cx="8229600" cy="36618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>
                <a:solidFill>
                  <a:srgbClr val="7030A0"/>
                </a:solidFill>
              </a:rPr>
              <a:t>Моделирование  платья с драпировкой на лифе вместо одной </a:t>
            </a:r>
            <a:r>
              <a:rPr lang="ru-RU" sz="4800" b="1" dirty="0" smtClean="0">
                <a:solidFill>
                  <a:srgbClr val="7030A0"/>
                </a:solidFill>
              </a:rPr>
              <a:t>вытачки</a:t>
            </a:r>
          </a:p>
          <a:p>
            <a:pPr marL="0" indent="0"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chemeClr val="tx1"/>
                </a:solidFill>
              </a:rPr>
              <a:t>Урок производственного обучения</a:t>
            </a: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i="1" dirty="0">
                <a:solidFill>
                  <a:schemeClr val="tx1"/>
                </a:solidFill>
              </a:rPr>
              <a:t>Тема программы:  Изготовление лекал</a:t>
            </a:r>
            <a:br>
              <a:rPr lang="ru-RU" sz="2700" b="1" i="1" dirty="0">
                <a:solidFill>
                  <a:schemeClr val="tx1"/>
                </a:solidFill>
              </a:rPr>
            </a:br>
            <a:r>
              <a:rPr lang="ru-RU" sz="2700" b="1" i="1" dirty="0">
                <a:solidFill>
                  <a:schemeClr val="tx1"/>
                </a:solidFill>
              </a:rPr>
              <a:t>Тема  учебного элемента учебной практики: Моделирование базовой </a:t>
            </a:r>
            <a:r>
              <a:rPr lang="ru-RU" sz="2700" b="1" i="1" dirty="0" smtClean="0">
                <a:solidFill>
                  <a:schemeClr val="tx1"/>
                </a:solidFill>
              </a:rPr>
              <a:t>конструкции</a:t>
            </a: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Тема </a:t>
            </a:r>
            <a:r>
              <a:rPr lang="ru-RU" b="1" i="1" dirty="0">
                <a:solidFill>
                  <a:srgbClr val="C00000"/>
                </a:solidFill>
              </a:rPr>
              <a:t>урока: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5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>
                <a:solidFill>
                  <a:srgbClr val="C00000"/>
                </a:solidFill>
              </a:rPr>
              <a:t>Цель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8219256" cy="34172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Формирование профессиональных </a:t>
            </a:r>
            <a:r>
              <a:rPr lang="ru-RU" sz="3600" b="1" dirty="0" smtClean="0">
                <a:solidFill>
                  <a:srgbClr val="0070C0"/>
                </a:solidFill>
              </a:rPr>
              <a:t>компетенций  </a:t>
            </a:r>
            <a:r>
              <a:rPr lang="ru-RU" sz="3600" b="1" dirty="0">
                <a:solidFill>
                  <a:srgbClr val="0070C0"/>
                </a:solidFill>
              </a:rPr>
              <a:t>моделирования  конструкции  платья с драпировкой  на лифе вместо одной вытачки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http://4.bp.blogspot.com/-Tq9f79lZxZM/Uk3BRz68KpI/AAAAAAAACy8/oJENSMyjsM4/s400/%25D0%25BC%25D0%25BE%25D0%25B4%25D0%25B5%25D0%25BB%25D0%25B8%25D1%2580+%25D0%25BA%25D0%25BE%25D0%25BF%25D0%25B8%25D1%258F.jpg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9"/>
            <a:ext cx="2416324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812360" y="234888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Соответствие материала для выполнения </a:t>
            </a:r>
            <a:r>
              <a:rPr lang="ru-RU" sz="2800" b="1" dirty="0" smtClean="0">
                <a:solidFill>
                  <a:srgbClr val="002060"/>
                </a:solidFill>
              </a:rPr>
              <a:t>драпировки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Направление и распределение </a:t>
            </a:r>
            <a:r>
              <a:rPr lang="ru-RU" sz="2800" b="1" dirty="0" smtClean="0">
                <a:solidFill>
                  <a:srgbClr val="002060"/>
                </a:solidFill>
              </a:rPr>
              <a:t>драпировки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Направление долевой </a:t>
            </a:r>
            <a:r>
              <a:rPr lang="ru-RU" sz="2800" b="1" dirty="0" smtClean="0">
                <a:solidFill>
                  <a:srgbClr val="002060"/>
                </a:solidFill>
              </a:rPr>
              <a:t>нити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Качество смётывания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>
                <a:solidFill>
                  <a:srgbClr val="C00000"/>
                </a:solidFill>
              </a:rPr>
              <a:t>Критерии оценки: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90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457200" lvl="1" indent="0">
              <a:buNone/>
            </a:pPr>
            <a:r>
              <a:rPr lang="ru-RU" sz="4000" b="1" dirty="0" smtClean="0"/>
              <a:t>Повторить </a:t>
            </a:r>
            <a:r>
              <a:rPr lang="ru-RU" sz="4000" b="1" dirty="0"/>
              <a:t>особенности моделирования конструкции платья с драпировкой на </a:t>
            </a:r>
            <a:r>
              <a:rPr lang="ru-RU" sz="4000" b="1" dirty="0" smtClean="0"/>
              <a:t>лифе</a:t>
            </a:r>
            <a:r>
              <a:rPr lang="ru-RU" dirty="0" smtClean="0"/>
              <a:t> </a:t>
            </a:r>
            <a:r>
              <a:rPr lang="ru-RU" sz="4000" b="1" dirty="0"/>
              <a:t>вместо двух вытачек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>
                <a:solidFill>
                  <a:srgbClr val="C00000"/>
                </a:solidFill>
              </a:rPr>
              <a:t>Домашнее </a:t>
            </a:r>
            <a:r>
              <a:rPr lang="ru-RU" b="1" i="1" dirty="0" smtClean="0">
                <a:solidFill>
                  <a:srgbClr val="C00000"/>
                </a:solidFill>
              </a:rPr>
              <a:t>задание!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47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Создание удобной и красивой одежды и является целью моделирования…</a:t>
            </a:r>
            <a:r>
              <a:rPr lang="ru-RU" sz="4000" i="1" dirty="0">
                <a:solidFill>
                  <a:srgbClr val="C00000"/>
                </a:solidFill>
              </a:rPr>
              <a:t/>
            </a:r>
            <a:br>
              <a:rPr lang="ru-RU" sz="4000" i="1" dirty="0">
                <a:solidFill>
                  <a:srgbClr val="C00000"/>
                </a:solidFill>
              </a:rPr>
            </a:b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2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>
                <a:solidFill>
                  <a:srgbClr val="C00000"/>
                </a:solidFill>
              </a:rPr>
              <a:t>Цель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8219256" cy="34172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Формирование профессиональных </a:t>
            </a:r>
            <a:r>
              <a:rPr lang="ru-RU" sz="3600" b="1" dirty="0" smtClean="0">
                <a:solidFill>
                  <a:srgbClr val="7030A0"/>
                </a:solidFill>
              </a:rPr>
              <a:t>компетенций  моделирования  </a:t>
            </a:r>
            <a:r>
              <a:rPr lang="ru-RU" sz="3600" b="1" dirty="0">
                <a:solidFill>
                  <a:srgbClr val="7030A0"/>
                </a:solidFill>
              </a:rPr>
              <a:t>конструкции  платья с </a:t>
            </a:r>
            <a:r>
              <a:rPr lang="ru-RU" sz="3600" b="1" dirty="0" smtClean="0">
                <a:solidFill>
                  <a:srgbClr val="7030A0"/>
                </a:solidFill>
              </a:rPr>
              <a:t>ассиметричной драпировкой  </a:t>
            </a:r>
            <a:r>
              <a:rPr lang="ru-RU" sz="3600" b="1" dirty="0">
                <a:solidFill>
                  <a:srgbClr val="7030A0"/>
                </a:solidFill>
              </a:rPr>
              <a:t>на </a:t>
            </a:r>
            <a:r>
              <a:rPr lang="ru-RU" sz="3600" b="1" dirty="0" smtClean="0">
                <a:solidFill>
                  <a:srgbClr val="7030A0"/>
                </a:solidFill>
              </a:rPr>
              <a:t>лифе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http://4.bp.blogspot.com/-Tq9f79lZxZM/Uk3BRz68KpI/AAAAAAAACy8/oJENSMyjsM4/s400/%25D0%25BC%25D0%25BE%25D0%25B4%25D0%25B5%25D0%25BB%25D0%25B8%25D1%2580+%25D0%25BA%25D0%25BE%25D0%25BF%25D0%25B8%25D1%258F.jpg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416324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812360" y="2348880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124745"/>
            <a:ext cx="7787208" cy="1008112"/>
          </a:xfrm>
        </p:spPr>
        <p:txBody>
          <a:bodyPr>
            <a:noAutofit/>
          </a:bodyPr>
          <a:lstStyle/>
          <a:p>
            <a:r>
              <a:rPr lang="ru-RU" sz="3600" b="1" dirty="0"/>
              <a:t>Какая драпировка называется простой</a:t>
            </a:r>
            <a:r>
              <a:rPr lang="ru-RU" sz="3600" b="1" dirty="0" smtClean="0"/>
              <a:t>?   </a:t>
            </a:r>
            <a:r>
              <a:rPr lang="ru-RU" sz="3600" b="1" dirty="0"/>
              <a:t>Сложной?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0767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Внимание вопрос!</a:t>
            </a:r>
            <a:endParaRPr lang="ru-RU" sz="4000" b="1" i="1" u="sng" dirty="0">
              <a:solidFill>
                <a:srgbClr val="C00000"/>
              </a:solidFill>
            </a:endParaRPr>
          </a:p>
        </p:txBody>
      </p:sp>
      <p:pic>
        <p:nvPicPr>
          <p:cNvPr id="8" name="Объект 3" descr="http://patterneasy.com/sites/all/themes/vykroika_ru/images/drap/img6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55776" y="2276872"/>
            <a:ext cx="5950452" cy="384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73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4000" i="1" dirty="0"/>
              <a:t>Драпировка которая получена только  за счёт раствора  вытачек называется </a:t>
            </a:r>
            <a:r>
              <a:rPr lang="ru-RU" sz="4000" b="1" i="1" dirty="0" smtClean="0"/>
              <a:t>простой</a:t>
            </a:r>
            <a:r>
              <a:rPr lang="ru-RU" sz="4000" i="1" dirty="0" smtClean="0"/>
              <a:t> </a:t>
            </a:r>
            <a:endParaRPr lang="ru-RU" sz="4000" dirty="0"/>
          </a:p>
          <a:p>
            <a:r>
              <a:rPr lang="ru-RU" sz="4000" i="1" dirty="0" smtClean="0"/>
              <a:t> </a:t>
            </a:r>
            <a:r>
              <a:rPr lang="ru-RU" sz="4000" i="1" dirty="0"/>
              <a:t>Драпировка которая получена  за счёт раствора вытачек и дополнительных раздвижек разрезных линий </a:t>
            </a:r>
            <a:r>
              <a:rPr lang="ru-RU" sz="4000" i="1" dirty="0" smtClean="0"/>
              <a:t>деталей называется </a:t>
            </a:r>
            <a:r>
              <a:rPr lang="ru-RU" sz="4000" b="1" i="1" dirty="0" smtClean="0"/>
              <a:t>сложной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i="1" dirty="0">
                <a:solidFill>
                  <a:srgbClr val="C00000"/>
                </a:solidFill>
              </a:rPr>
              <a:t>Правильный ответ:</a:t>
            </a:r>
          </a:p>
        </p:txBody>
      </p:sp>
    </p:spTree>
    <p:extLst>
      <p:ext uri="{BB962C8B-B14F-4D97-AF65-F5344CB8AC3E}">
        <p14:creationId xmlns:p14="http://schemas.microsoft.com/office/powerpoint/2010/main" xmlns="" val="1733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4779" y="2420888"/>
            <a:ext cx="5940659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Назовите этапы моделирования лифа с драпировкой …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7858125" cy="1800225"/>
          </a:xfrm>
        </p:spPr>
        <p:txBody>
          <a:bodyPr>
            <a:normAutofit/>
          </a:bodyPr>
          <a:lstStyle/>
          <a:p>
            <a:r>
              <a:rPr lang="ru-RU" sz="4300" b="1" i="1" dirty="0"/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190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tx1"/>
                </a:solidFill>
              </a:rPr>
              <a:t>Перевод </a:t>
            </a:r>
            <a:r>
              <a:rPr lang="ru-RU" sz="4400" b="1" i="1" dirty="0">
                <a:solidFill>
                  <a:schemeClr val="tx1"/>
                </a:solidFill>
              </a:rPr>
              <a:t>базовой основы лифа на </a:t>
            </a:r>
            <a:r>
              <a:rPr lang="ru-RU" sz="4400" b="1" i="1" dirty="0" smtClean="0">
                <a:solidFill>
                  <a:schemeClr val="tx1"/>
                </a:solidFill>
              </a:rPr>
              <a:t>бумагу;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dirty="0">
                <a:solidFill>
                  <a:srgbClr val="7030A0"/>
                </a:solidFill>
              </a:rPr>
              <a:t>Н</a:t>
            </a:r>
            <a:r>
              <a:rPr lang="ru-RU" sz="4400" b="1" i="1" dirty="0" smtClean="0">
                <a:solidFill>
                  <a:srgbClr val="7030A0"/>
                </a:solidFill>
              </a:rPr>
              <a:t>анесение </a:t>
            </a:r>
            <a:r>
              <a:rPr lang="ru-RU" sz="4400" b="1" i="1" dirty="0">
                <a:solidFill>
                  <a:srgbClr val="7030A0"/>
                </a:solidFill>
              </a:rPr>
              <a:t>конструктивных линий на базовую </a:t>
            </a:r>
            <a:r>
              <a:rPr lang="ru-RU" sz="4400" b="1" i="1" dirty="0" smtClean="0">
                <a:solidFill>
                  <a:srgbClr val="7030A0"/>
                </a:solidFill>
              </a:rPr>
              <a:t>основу; </a:t>
            </a:r>
            <a:r>
              <a:rPr lang="ru-RU" sz="4400" b="1" i="1" dirty="0">
                <a:solidFill>
                  <a:schemeClr val="tx1"/>
                </a:solidFill>
              </a:rPr>
              <a:t>В</a:t>
            </a:r>
            <a:r>
              <a:rPr lang="ru-RU" sz="4400" b="1" i="1" dirty="0" smtClean="0">
                <a:solidFill>
                  <a:schemeClr val="tx1"/>
                </a:solidFill>
              </a:rPr>
              <a:t>ыполнение </a:t>
            </a:r>
            <a:r>
              <a:rPr lang="ru-RU" sz="4400" b="1" i="1" dirty="0">
                <a:solidFill>
                  <a:schemeClr val="tx1"/>
                </a:solidFill>
              </a:rPr>
              <a:t>элементов </a:t>
            </a:r>
            <a:endParaRPr lang="ru-RU" sz="44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tx1"/>
                </a:solidFill>
              </a:rPr>
              <a:t>моделирования.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4000" b="1" i="1" u="sng" dirty="0">
                <a:solidFill>
                  <a:srgbClr val="C00000"/>
                </a:solidFill>
              </a:rPr>
              <a:t>Правильный ответ: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6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i="1" dirty="0">
                <a:solidFill>
                  <a:srgbClr val="C00000"/>
                </a:solidFill>
              </a:rPr>
              <a:t>Перечень упражнений планируемого процесса: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4464496"/>
          </a:xfrm>
        </p:spPr>
        <p:txBody>
          <a:bodyPr>
            <a:normAutofit fontScale="25000" lnSpcReduction="20000"/>
          </a:bodyPr>
          <a:lstStyle/>
          <a:p>
            <a:pPr lvl="0" algn="l">
              <a:lnSpc>
                <a:spcPct val="120000"/>
              </a:lnSpc>
            </a:pPr>
            <a:r>
              <a:rPr lang="ru-RU" sz="12800" b="1" dirty="0" smtClean="0">
                <a:solidFill>
                  <a:schemeClr val="tx1"/>
                </a:solidFill>
              </a:rPr>
              <a:t>1. Перевод </a:t>
            </a:r>
            <a:r>
              <a:rPr lang="ru-RU" sz="12800" b="1" dirty="0">
                <a:solidFill>
                  <a:schemeClr val="tx1"/>
                </a:solidFill>
              </a:rPr>
              <a:t>базовой основы лифа на </a:t>
            </a:r>
            <a:r>
              <a:rPr lang="ru-RU" sz="12800" b="1" dirty="0" smtClean="0">
                <a:solidFill>
                  <a:schemeClr val="tx1"/>
                </a:solidFill>
              </a:rPr>
              <a:t>бумагу</a:t>
            </a:r>
          </a:p>
          <a:p>
            <a:pPr lvl="0" algn="l">
              <a:lnSpc>
                <a:spcPct val="120000"/>
              </a:lnSpc>
            </a:pPr>
            <a:r>
              <a:rPr lang="ru-RU" sz="12800" b="1" dirty="0" smtClean="0">
                <a:solidFill>
                  <a:schemeClr val="tx1"/>
                </a:solidFill>
              </a:rPr>
              <a:t>2. Нанесение </a:t>
            </a:r>
            <a:r>
              <a:rPr lang="ru-RU" sz="12800" b="1" dirty="0">
                <a:solidFill>
                  <a:schemeClr val="tx1"/>
                </a:solidFill>
              </a:rPr>
              <a:t>конструктивных линий на </a:t>
            </a:r>
            <a:r>
              <a:rPr lang="ru-RU" sz="12800" b="1" dirty="0" smtClean="0">
                <a:solidFill>
                  <a:schemeClr val="tx1"/>
                </a:solidFill>
              </a:rPr>
              <a:t>                       базовую основу</a:t>
            </a:r>
            <a:endParaRPr lang="ru-RU" sz="12800" b="1" dirty="0">
              <a:solidFill>
                <a:schemeClr val="tx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ru-RU" sz="12800" b="1" dirty="0" smtClean="0">
                <a:solidFill>
                  <a:schemeClr val="tx1"/>
                </a:solidFill>
              </a:rPr>
              <a:t>3. Выполнение </a:t>
            </a:r>
            <a:r>
              <a:rPr lang="ru-RU" sz="12800" b="1" dirty="0">
                <a:solidFill>
                  <a:schemeClr val="tx1"/>
                </a:solidFill>
              </a:rPr>
              <a:t>элементов моделирования</a:t>
            </a:r>
          </a:p>
          <a:p>
            <a:pPr lvl="0" algn="l">
              <a:lnSpc>
                <a:spcPct val="120000"/>
              </a:lnSpc>
            </a:pPr>
            <a:r>
              <a:rPr lang="ru-RU" sz="12800" b="1" dirty="0" smtClean="0">
                <a:solidFill>
                  <a:schemeClr val="tx1"/>
                </a:solidFill>
              </a:rPr>
              <a:t>4. Выбор </a:t>
            </a:r>
            <a:r>
              <a:rPr lang="ru-RU" sz="12800" b="1" dirty="0">
                <a:solidFill>
                  <a:schemeClr val="tx1"/>
                </a:solidFill>
              </a:rPr>
              <a:t>материала</a:t>
            </a:r>
          </a:p>
          <a:p>
            <a:pPr lvl="0" algn="l">
              <a:lnSpc>
                <a:spcPct val="120000"/>
              </a:lnSpc>
            </a:pPr>
            <a:r>
              <a:rPr lang="ru-RU" sz="12800" b="1" dirty="0" smtClean="0">
                <a:solidFill>
                  <a:schemeClr val="tx1"/>
                </a:solidFill>
              </a:rPr>
              <a:t>5. Раскрой </a:t>
            </a:r>
            <a:r>
              <a:rPr lang="ru-RU" sz="12800" b="1" dirty="0">
                <a:solidFill>
                  <a:schemeClr val="tx1"/>
                </a:solidFill>
              </a:rPr>
              <a:t>лифа</a:t>
            </a:r>
          </a:p>
          <a:p>
            <a:pPr lvl="0" algn="l">
              <a:lnSpc>
                <a:spcPct val="120000"/>
              </a:lnSpc>
            </a:pPr>
            <a:r>
              <a:rPr lang="ru-RU" sz="12800" b="1" dirty="0" smtClean="0">
                <a:solidFill>
                  <a:schemeClr val="tx1"/>
                </a:solidFill>
              </a:rPr>
              <a:t>6. Оформление драпировки на манекене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048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Ассиметричная драпировка на лифе 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Приготовьте полное лекало </a:t>
            </a:r>
            <a:r>
              <a:rPr lang="ru-RU" sz="4000" b="1" dirty="0">
                <a:solidFill>
                  <a:srgbClr val="7030A0"/>
                </a:solidFill>
              </a:rPr>
              <a:t>переда </a:t>
            </a:r>
            <a:r>
              <a:rPr lang="ru-RU" sz="4000" b="1" dirty="0" smtClean="0">
                <a:solidFill>
                  <a:srgbClr val="7030A0"/>
                </a:solidFill>
              </a:rPr>
              <a:t>лифа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Провести линию середины лекала(направление нити основы)  </a:t>
            </a:r>
            <a:endParaRPr lang="ru-RU" sz="40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D:\Мои документы\Desktop\Картинки от.ур\Документ2 - копия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048" y="3068960"/>
            <a:ext cx="31813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2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1234</TotalTime>
  <Words>473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 Драпировки  – один из самых популярных модных трендов в последние сезоны.   Пожалуй, не найдется ни одной  красотки, которая не имела бы в своем гардеробе хоть одну вещь с    драпировкой.</vt:lpstr>
      <vt:lpstr>Урок производственного обучения Тема программы:  Изготовление лекал Тема  учебного элемента учебной практики: Моделирование базовой конструкции Тема урока:</vt:lpstr>
      <vt:lpstr>Цель урока:</vt:lpstr>
      <vt:lpstr>Внимание вопрос!</vt:lpstr>
      <vt:lpstr>Правильный ответ:</vt:lpstr>
      <vt:lpstr>Назовите этапы моделирования лифа с драпировкой … </vt:lpstr>
      <vt:lpstr>Правильный ответ:</vt:lpstr>
      <vt:lpstr> Перечень упражнений планируемого процесса:</vt:lpstr>
      <vt:lpstr> Ассиметричная драпировка на лифе  </vt:lpstr>
      <vt:lpstr> Моделирование:   Переводим раствор нагрудных вытачек       в талевые вытачки!  </vt:lpstr>
      <vt:lpstr>Выбираем наклон для левой вытачки. Наносим линии разрезов от вершины правой                   вытачки и разрезаем. </vt:lpstr>
      <vt:lpstr>Ассиметричная драпировка на лифе вместо  одной вытачки! </vt:lpstr>
      <vt:lpstr>  Раскрой макета:</vt:lpstr>
      <vt:lpstr>   Выполнить макет драпировки в  трёх вариантах                                                                                                      </vt:lpstr>
      <vt:lpstr>Задание:</vt:lpstr>
      <vt:lpstr>Критерии оценки:</vt:lpstr>
      <vt:lpstr> Техника безопасности!!! При выполнении ручных работ:</vt:lpstr>
      <vt:lpstr> Перечень упражнений планируемого процесса:</vt:lpstr>
      <vt:lpstr>Внимание вопрос!</vt:lpstr>
      <vt:lpstr>Цель урока:</vt:lpstr>
      <vt:lpstr>Критерии оценки:</vt:lpstr>
      <vt:lpstr>Домашнее задание!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производственного обучения</dc:title>
  <dc:creator>AdminSuper</dc:creator>
  <cp:lastModifiedBy>User</cp:lastModifiedBy>
  <cp:revision>93</cp:revision>
  <dcterms:created xsi:type="dcterms:W3CDTF">2014-03-30T08:45:31Z</dcterms:created>
  <dcterms:modified xsi:type="dcterms:W3CDTF">2017-02-15T09:04:43Z</dcterms:modified>
</cp:coreProperties>
</file>