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9" r:id="rId11"/>
    <p:sldId id="272" r:id="rId12"/>
    <p:sldId id="267" r:id="rId13"/>
    <p:sldId id="268" r:id="rId14"/>
    <p:sldId id="270" r:id="rId15"/>
    <p:sldId id="265" r:id="rId16"/>
    <p:sldId id="266" r:id="rId17"/>
    <p:sldId id="274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0CB8A-4AC2-49E4-B3F4-8E8D067A306D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3CFB6-E4FD-459C-AEB7-8740E2407A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92087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ГОСУДАРСТВЕННОЕ ОБРАЗОВАТЕЛЬНОЕ АВТОНОМНОЕ  УЧРЕЖДЕНИЕ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НАЧАЛЬНОГО ПРОФЕССИОНАЛЬНОГО  ОБРАЗОВАНИЯ 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ПРОФЕССИОНАЛЬНЫЙ ТЕХНИЧЕСКИЙ ЛИЦЕЙ  № 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7920880" cy="4248472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ЗАНЯТИЯ: 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Обработка металла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профессии  </a:t>
            </a: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машинист   крана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мастер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/о:  Кушнарёва Татьяна Степановна,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первой  квалификационной  категории  </a:t>
            </a:r>
          </a:p>
          <a:p>
            <a:pPr algn="l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2013год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224136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Насадка и снятие рукоятки напильника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насадка                          снятие   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labstend.ru/site/index/folies/univ/slesar/Slesar105_0072.png"/>
          <p:cNvPicPr>
            <a:picLocks noGrp="1"/>
          </p:cNvPicPr>
          <p:nvPr>
            <p:ph idx="1"/>
          </p:nvPr>
        </p:nvPicPr>
        <p:blipFill>
          <a:blip r:embed="rId2" cstate="email"/>
          <a:srcRect l="3614" t="10204" r="4819" b="2041"/>
          <a:stretch>
            <a:fillRect/>
          </a:stretch>
        </p:blipFill>
        <p:spPr bwMode="auto">
          <a:xfrm>
            <a:off x="251520" y="1484784"/>
            <a:ext cx="864096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erst%203.jpg"/>
          <p:cNvPicPr>
            <a:picLocks noGrp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764704"/>
            <a:ext cx="439248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355976" y="764704"/>
            <a:ext cx="47880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Выполняя опиливание, надо занимать правильную рабочую позу (рис. слева): стоять следует вполоборота к верстаку на расстоянии 150...200 мм от его переднего края,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левую ногу выставляют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180344"/>
            <a:ext cx="871296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Helvetica"/>
                <a:ea typeface="Times New Roman" pitchFamily="18" charset="0"/>
              </a:rPr>
              <a:t>. 	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Закругленная часть ручки напильника должна упираться в ладонь правой руки. Четырьмя пальцами обхватывают ручку, а большой палец накладывают сверху и прижимают к ручке. Вытянутые пальцы левой руки кладут на носок напильника, отступив от края на 20...30 мм.</a:t>
            </a:r>
            <a:endParaRPr kumimoji="0" lang="ru-RU" sz="28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71703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вперед по направлению движения напильника.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1"/>
            <a:ext cx="6756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Техника и приёмы опиливания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Распределение усилий нажима при опиливании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3" descr="http://labstend.ru/site/index/folies/univ/slesar/Slesar105_0071.png"/>
          <p:cNvPicPr>
            <a:picLocks noGrp="1"/>
          </p:cNvPicPr>
          <p:nvPr>
            <p:ph idx="1"/>
          </p:nvPr>
        </p:nvPicPr>
        <p:blipFill>
          <a:blip r:embed="rId2" cstate="email"/>
          <a:srcRect l="9244" t="7143" r="10924" b="31441"/>
          <a:stretch>
            <a:fillRect/>
          </a:stretch>
        </p:blipFill>
        <p:spPr bwMode="auto">
          <a:xfrm>
            <a:off x="323528" y="1124744"/>
            <a:ext cx="849694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4725144"/>
            <a:ext cx="3600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Усилие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создаваемое правой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рукой постепенно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увеличивается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4611230"/>
            <a:ext cx="30598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Усилие создаваемое левой рукой постепенно уменьшается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рук при опиливании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labstend.ru/site/index/folies/univ/slesar/Slesar105_0074.png"/>
          <p:cNvPicPr/>
          <p:nvPr/>
        </p:nvPicPr>
        <p:blipFill>
          <a:blip r:embed="rId2" cstate="email"/>
          <a:srcRect l="1802" t="9211" r="2703"/>
          <a:stretch>
            <a:fillRect/>
          </a:stretch>
        </p:blipFill>
        <p:spPr bwMode="auto">
          <a:xfrm>
            <a:off x="323528" y="1484784"/>
            <a:ext cx="842493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39552" y="908720"/>
            <a:ext cx="3918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Положение правой руки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908720"/>
            <a:ext cx="3731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Положение левой руки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Приёмы опиливания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http://labstend.ru/site/index/folies/univ/slesar/Slesar105_0075.png"/>
          <p:cNvPicPr>
            <a:picLocks noGrp="1"/>
          </p:cNvPicPr>
          <p:nvPr>
            <p:ph idx="1"/>
          </p:nvPr>
        </p:nvPicPr>
        <p:blipFill>
          <a:blip r:embed="rId2" cstate="email"/>
          <a:srcRect l="2353" t="5970" r="44706" b="47840"/>
          <a:stretch>
            <a:fillRect/>
          </a:stretch>
        </p:blipFill>
        <p:spPr bwMode="auto">
          <a:xfrm>
            <a:off x="179512" y="980728"/>
            <a:ext cx="410445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http://labstend.ru/site/index/folies/univ/slesar/Slesar105_0075.png"/>
          <p:cNvPicPr>
            <a:picLocks/>
          </p:cNvPicPr>
          <p:nvPr/>
        </p:nvPicPr>
        <p:blipFill>
          <a:blip r:embed="rId2" cstate="email"/>
          <a:srcRect l="48113" t="52239" r="5660" b="5970"/>
          <a:stretch>
            <a:fillRect/>
          </a:stretch>
        </p:blipFill>
        <p:spPr bwMode="auto">
          <a:xfrm>
            <a:off x="4355976" y="3429000"/>
            <a:ext cx="4608512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355976" y="1196752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а) слева направо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б) справа налево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(косым штрихом)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221088"/>
            <a:ext cx="4032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в) прямым штрихом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г) прямым штрихом вдоль заготовки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Уход за  напильником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labstend.ru/site/index/folies/univ/slesar/Slesar105_0076.png"/>
          <p:cNvPicPr>
            <a:picLocks noGrp="1"/>
          </p:cNvPicPr>
          <p:nvPr>
            <p:ph idx="1"/>
          </p:nvPr>
        </p:nvPicPr>
        <p:blipFill>
          <a:blip r:embed="rId2" cstate="email"/>
          <a:srcRect l="10486" t="29752" r="56520" b="14476"/>
          <a:stretch>
            <a:fillRect/>
          </a:stretch>
        </p:blipFill>
        <p:spPr bwMode="auto">
          <a:xfrm>
            <a:off x="323528" y="1340768"/>
            <a:ext cx="252028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http://labstend.ru/site/index/folies/univ/slesar/Slesar105_0076.png"/>
          <p:cNvPicPr>
            <a:picLocks/>
          </p:cNvPicPr>
          <p:nvPr/>
        </p:nvPicPr>
        <p:blipFill>
          <a:blip r:embed="rId2" cstate="email"/>
          <a:srcRect l="58085" t="25605" r="10025" b="5457"/>
          <a:stretch>
            <a:fillRect/>
          </a:stretch>
        </p:blipFill>
        <p:spPr bwMode="auto">
          <a:xfrm>
            <a:off x="6516216" y="2708920"/>
            <a:ext cx="244827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79512" y="692696"/>
            <a:ext cx="32810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Кордовой щеткой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5373216"/>
            <a:ext cx="30598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Скребком из мягкого металла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483768" y="1340768"/>
            <a:ext cx="52565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Предохранять от ударов (хранить на деревянных подставках).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Не допускать попадания влаги (коррозия).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483768" y="2893586"/>
            <a:ext cx="42484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Не допускается попадания масла (напильник будет скользить, теряется острота зуба).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4549770"/>
            <a:ext cx="7020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Применять напильники только по назначению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5085184"/>
            <a:ext cx="637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Новые напильники лучше обрабатывать сначала мягкие материалы или натирать мелом.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 на проблемное задание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напильников.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536504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Выбирается тип напильника (от формы обрабатываемой поверхности).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Выбирается длина напильника (от размеров детали).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Выбирается номер насечки (от вида обработки и размеров припуска).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Длина ручки напильника берется в полтора раза длиннее хвостовика напильника.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77809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ТЕХНИКА БЕЗОПАСНОСТИ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labstend.ru/site/index/folies/univ/slesar/Slesar105_0074.png"/>
          <p:cNvPicPr/>
          <p:nvPr/>
        </p:nvPicPr>
        <p:blipFill>
          <a:blip r:embed="rId2" cstate="email"/>
          <a:srcRect l="7733" t="18488" r="54667" b="41176"/>
          <a:stretch>
            <a:fillRect/>
          </a:stretch>
        </p:blipFill>
        <p:spPr bwMode="auto">
          <a:xfrm>
            <a:off x="7020272" y="3212976"/>
            <a:ext cx="194421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labstend.ru/site/index/folies/univ/slesar/Slesar105_0075.png"/>
          <p:cNvPicPr/>
          <p:nvPr/>
        </p:nvPicPr>
        <p:blipFill>
          <a:blip r:embed="rId3" cstate="email"/>
          <a:srcRect l="5804" t="5429" r="67715" b="49143"/>
          <a:stretch>
            <a:fillRect/>
          </a:stretch>
        </p:blipFill>
        <p:spPr bwMode="auto">
          <a:xfrm>
            <a:off x="6948264" y="188640"/>
            <a:ext cx="194421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544616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при опиливании заготовок с острыми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кромками нельзя поджимать пальцы левой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руки под напильник при обратном ходе;</a:t>
            </a:r>
          </a:p>
          <a:p>
            <a:pPr>
              <a:buFontTx/>
              <a:buChar char="-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образовавшуюся в процессе опиливания стружку необходимо сметать с верстака волосяной щеткой. строго запрещается сбрасывать  стружку обнажёнными руками, сдувать или удалять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сжатым воздухом;</a:t>
            </a:r>
          </a:p>
          <a:p>
            <a:pPr>
              <a:buFontTx/>
              <a:buChar char="-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при работе следует пользоваться только 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напильниками с прочно насаженными рукоятками;</a:t>
            </a:r>
          </a:p>
          <a:p>
            <a:pPr>
              <a:buFontTx/>
              <a:buChar char="-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запрещается работать напильниками без рукояток или напильниками с треснувшими, расколотыми рукоятками.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Спасибо за внимание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ТЕМА ЗАНЯТИЯ: 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Обработка металла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94928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Обеспечить усвоение обучающимися технологического  процесса обработки металла, закрепить  знания по технике безопасности и охране труда  при выполнении слесарных работ.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Обучающие: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Изучить виды напильников, технику и приёмы опиливания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знакомство с устройством, формами поперечного сечения, назначению, числу насечек на 10 мм длины напильника. Расширить знания способов резания металла вручную для формообразования, пригонки деталей и получения необходимой шероховатости поверхности.</a:t>
            </a:r>
          </a:p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Развивающие: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Развить у учащихся умение подбирать напильники по форме поперечного сечения, по числу насечек на 10 мм длины для выполнения соответствующей работы; принятие самостоятельных решений, самоконтроля при опиливании заготовок. Развить у учащихся профессиональный интерес к профессии слесаря (инструментальщика, сборщика), а так же личностных качеств: воли, аккуратности при  </a:t>
            </a:r>
          </a:p>
          <a:p>
            <a:pPr algn="just">
              <a:buNone/>
              <a:tabLst>
                <a:tab pos="265113" algn="l"/>
                <a:tab pos="63341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	 выполнении  работы. 						    	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Воспитательные: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Воспитать внимательность, трудолюбие, творческое отношение к труду. Совершенствовать экономическое (выбор заготовки, разметка), экологическое (утилизация отходов), эстетическое</a:t>
            </a:r>
          </a:p>
          <a:p>
            <a:pPr algn="just">
              <a:buNone/>
              <a:tabLst>
                <a:tab pos="26511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воспитание учащихся.</a:t>
            </a:r>
          </a:p>
          <a:p>
            <a:pPr algn="just">
              <a:buNone/>
              <a:tabLst>
                <a:tab pos="265113" algn="l"/>
                <a:tab pos="354013" algn="l"/>
                <a:tab pos="160813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							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278688" cy="28083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79512" y="3284984"/>
            <a:ext cx="5904656" cy="2353816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Напильник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это стальной стержень определенного сечения, на гранях которого выполнена насечка</a:t>
            </a:r>
          </a:p>
          <a:p>
            <a:endParaRPr lang="ru-RU" dirty="0"/>
          </a:p>
        </p:txBody>
      </p:sp>
      <p:pic>
        <p:nvPicPr>
          <p:cNvPr id="4" name="Рисунок 3" descr="Опиливание металла - простейшая операция металлообработки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404664"/>
            <a:ext cx="288032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419872" y="127854"/>
            <a:ext cx="5328592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Опиливание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–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операция по снятию лишнего слоя металла режущим инструментом напильником.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Опиливание металла - простейшая операция металлообработки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52120" y="3140968"/>
            <a:ext cx="324036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99592" y="5811361"/>
            <a:ext cx="80648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Напильники выполняются из углеродистой инструментальной стали У10А, У13, У13А.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labstend.ru/site/index/folies/univ/slesar/Slesar105_0069.png"/>
          <p:cNvPicPr/>
          <p:nvPr/>
        </p:nvPicPr>
        <p:blipFill>
          <a:blip r:embed="rId2" cstate="email"/>
          <a:srcRect l="2900" t="12671" r="56500" b="55076"/>
          <a:stretch>
            <a:fillRect/>
          </a:stretch>
        </p:blipFill>
        <p:spPr bwMode="auto">
          <a:xfrm>
            <a:off x="395536" y="1052736"/>
            <a:ext cx="2592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43808" y="2708920"/>
            <a:ext cx="331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насечек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stCxn id="5" idx="1"/>
          </p:cNvCxnSpPr>
          <p:nvPr/>
        </p:nvCxnSpPr>
        <p:spPr>
          <a:xfrm flipH="1" flipV="1">
            <a:off x="1547664" y="2564905"/>
            <a:ext cx="1296144" cy="4671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79512" y="188641"/>
            <a:ext cx="5184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Одинарная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для мягких материалов (латунь, медь, алюминий )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http://labstend.ru/site/index/folies/univ/slesar/Slesar105_0069.png"/>
          <p:cNvPicPr/>
          <p:nvPr/>
        </p:nvPicPr>
        <p:blipFill>
          <a:blip r:embed="rId2" cstate="email"/>
          <a:srcRect l="59200" t="13445" r="6133" b="52941"/>
          <a:stretch>
            <a:fillRect/>
          </a:stretch>
        </p:blipFill>
        <p:spPr bwMode="auto">
          <a:xfrm>
            <a:off x="5652120" y="1196752"/>
            <a:ext cx="273630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5364088" y="188640"/>
            <a:ext cx="3779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Двойная (перекрестная)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для твердых материалов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(чугун, сталь)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5868144" y="2492896"/>
            <a:ext cx="1224136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labstend.ru/site/index/folies/univ/slesar/Slesar105_0069.png"/>
          <p:cNvPicPr/>
          <p:nvPr/>
        </p:nvPicPr>
        <p:blipFill>
          <a:blip r:embed="rId2" cstate="email"/>
          <a:srcRect l="5067" t="70168" r="58400" b="3361"/>
          <a:stretch>
            <a:fillRect/>
          </a:stretch>
        </p:blipFill>
        <p:spPr bwMode="auto">
          <a:xfrm>
            <a:off x="395536" y="4149080"/>
            <a:ext cx="259228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labstend.ru/site/index/folies/univ/slesar/Slesar105_0069.png"/>
          <p:cNvPicPr/>
          <p:nvPr/>
        </p:nvPicPr>
        <p:blipFill>
          <a:blip r:embed="rId2" cstate="email"/>
          <a:srcRect l="58400" t="70588" r="6667" b="3361"/>
          <a:stretch>
            <a:fillRect/>
          </a:stretch>
        </p:blipFill>
        <p:spPr bwMode="auto">
          <a:xfrm>
            <a:off x="5652120" y="4149080"/>
            <a:ext cx="273630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Прямая со стрелкой 23"/>
          <p:cNvCxnSpPr/>
          <p:nvPr/>
        </p:nvCxnSpPr>
        <p:spPr>
          <a:xfrm flipH="1">
            <a:off x="1763688" y="3212976"/>
            <a:ext cx="108012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868144" y="3212976"/>
            <a:ext cx="1080120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79512" y="5517233"/>
            <a:ext cx="4392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Рашпильная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для обработки неметаллов (дерево, оргстекло, кожа. кость)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95528" y="5517232"/>
            <a:ext cx="4248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Дуговая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для мягких материалов (медь, алюминий)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Классификация напильников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141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1" y="1268760"/>
          <a:ext cx="9144001" cy="4645152"/>
        </p:xfrm>
        <a:graphic>
          <a:graphicData uri="http://schemas.openxmlformats.org/drawingml/2006/table">
            <a:tbl>
              <a:tblPr/>
              <a:tblGrid>
                <a:gridCol w="2423850"/>
                <a:gridCol w="1322099"/>
                <a:gridCol w="1740452"/>
                <a:gridCol w="1828800"/>
                <a:gridCol w="1828800"/>
              </a:tblGrid>
              <a:tr h="1499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</a:t>
                      </a:r>
                      <a:r>
                        <a:rPr lang="ru-RU" sz="2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насечек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Припуск</a:t>
                      </a:r>
                      <a:r>
                        <a:rPr lang="ru-RU" sz="2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мм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Точность обработки, мм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Кол-во насечек на 10 мм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Драчевые</a:t>
                      </a:r>
                      <a:endParaRPr lang="ru-RU" sz="3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(крупная</a:t>
                      </a:r>
                      <a:r>
                        <a:rPr lang="ru-RU" sz="2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насечка)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0; 1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0,5 - 1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 – 0,5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4,5 - 14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1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Личные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(средняя насечка)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2; 3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– 0,3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0,02 – 0,15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8,5 - 20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19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Бархатные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(мелкая насечка)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4; 5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0,02 – 0,05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0,01 – 0,05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 56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692696"/>
            <a:ext cx="59518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Напильники общего назначения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форме напильники бывают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://labstend.ru/site/index/folies/univ/slesar/Slesar105_0073.png"/>
          <p:cNvPicPr>
            <a:picLocks noGrp="1"/>
          </p:cNvPicPr>
          <p:nvPr>
            <p:ph idx="1"/>
          </p:nvPr>
        </p:nvPicPr>
        <p:blipFill>
          <a:blip r:embed="rId2" cstate="email"/>
          <a:srcRect l="4533" t="12851" r="64643" b="67848"/>
          <a:stretch>
            <a:fillRect/>
          </a:stretch>
        </p:blipFill>
        <p:spPr bwMode="auto">
          <a:xfrm>
            <a:off x="395536" y="1196752"/>
            <a:ext cx="244827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http://labstend.ru/site/index/folies/univ/slesar/Slesar105_0073.png"/>
          <p:cNvPicPr>
            <a:picLocks/>
          </p:cNvPicPr>
          <p:nvPr/>
        </p:nvPicPr>
        <p:blipFill>
          <a:blip r:embed="rId2" cstate="email"/>
          <a:srcRect l="64407" t="40000" r="6780" b="37143"/>
          <a:stretch>
            <a:fillRect/>
          </a:stretch>
        </p:blipFill>
        <p:spPr bwMode="auto">
          <a:xfrm>
            <a:off x="5292080" y="3356992"/>
            <a:ext cx="33123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3" descr="http://labstend.ru/site/index/folies/univ/slesar/Slesar105_0073.png"/>
          <p:cNvPicPr>
            <a:picLocks/>
          </p:cNvPicPr>
          <p:nvPr/>
        </p:nvPicPr>
        <p:blipFill>
          <a:blip r:embed="rId2" cstate="email"/>
          <a:srcRect l="40678" t="12857" r="30143" b="66734"/>
          <a:stretch>
            <a:fillRect/>
          </a:stretch>
        </p:blipFill>
        <p:spPr bwMode="auto">
          <a:xfrm>
            <a:off x="3419872" y="1268760"/>
            <a:ext cx="280831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3" descr="http://labstend.ru/site/index/folies/univ/slesar/Slesar105_0073.png"/>
          <p:cNvPicPr>
            <a:picLocks/>
          </p:cNvPicPr>
          <p:nvPr/>
        </p:nvPicPr>
        <p:blipFill>
          <a:blip r:embed="rId2" cstate="email"/>
          <a:srcRect l="75842" t="12857" r="5085" b="66734"/>
          <a:stretch>
            <a:fillRect/>
          </a:stretch>
        </p:blipFill>
        <p:spPr bwMode="auto">
          <a:xfrm>
            <a:off x="6948264" y="1196752"/>
            <a:ext cx="183569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11560" y="188640"/>
            <a:ext cx="2016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Плоские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0"/>
            <a:ext cx="20882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Круглые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548681"/>
            <a:ext cx="2736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Полукруглые</a:t>
            </a:r>
          </a:p>
        </p:txBody>
      </p:sp>
      <p:pic>
        <p:nvPicPr>
          <p:cNvPr id="11" name="Содержимое 3" descr="http://labstend.ru/site/index/folies/univ/slesar/Slesar105_0073.png"/>
          <p:cNvPicPr>
            <a:picLocks/>
          </p:cNvPicPr>
          <p:nvPr/>
        </p:nvPicPr>
        <p:blipFill>
          <a:blip r:embed="rId2" cstate="email"/>
          <a:srcRect l="4498" t="41089" r="40091" b="37143"/>
          <a:stretch>
            <a:fillRect/>
          </a:stretch>
        </p:blipFill>
        <p:spPr bwMode="auto">
          <a:xfrm>
            <a:off x="323528" y="3284984"/>
            <a:ext cx="36004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899592" y="2708920"/>
            <a:ext cx="24661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Трёхгранные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92080" y="2708920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Ножовочные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Содержимое 3" descr="http://labstend.ru/site/index/folies/univ/slesar/Slesar105_0073.png"/>
          <p:cNvPicPr>
            <a:picLocks/>
          </p:cNvPicPr>
          <p:nvPr/>
        </p:nvPicPr>
        <p:blipFill>
          <a:blip r:embed="rId2" cstate="email"/>
          <a:srcRect l="4639" t="70384" r="79382" b="7692"/>
          <a:stretch>
            <a:fillRect/>
          </a:stretch>
        </p:blipFill>
        <p:spPr bwMode="auto">
          <a:xfrm>
            <a:off x="2051720" y="5301208"/>
            <a:ext cx="223224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395536" y="4797152"/>
            <a:ext cx="308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Ромбические</a:t>
            </a:r>
          </a:p>
        </p:txBody>
      </p:sp>
      <p:pic>
        <p:nvPicPr>
          <p:cNvPr id="16" name="Содержимое 3" descr="http://labstend.ru/site/index/folies/univ/slesar/Slesar105_0073.png"/>
          <p:cNvPicPr>
            <a:picLocks/>
          </p:cNvPicPr>
          <p:nvPr/>
        </p:nvPicPr>
        <p:blipFill>
          <a:blip r:embed="rId2" cstate="email"/>
          <a:srcRect l="22680" t="71794" r="62887" b="7692"/>
          <a:stretch>
            <a:fillRect/>
          </a:stretch>
        </p:blipFill>
        <p:spPr bwMode="auto">
          <a:xfrm>
            <a:off x="4572000" y="5301208"/>
            <a:ext cx="23762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6516216" y="4869160"/>
            <a:ext cx="2299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Квадратные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Специальные напильники – для обработки специальных сплавов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Тарированные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обработки изделий из легких сплавов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Алмазные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для обработки и доводки твердосплавных материалов.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Рашпили- напильники с очень крупной насечкой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 Опиливание металла"/>
          <p:cNvPicPr>
            <a:picLocks noGrp="1"/>
          </p:cNvPicPr>
          <p:nvPr>
            <p:ph sz="half" idx="1"/>
          </p:nvPr>
        </p:nvPicPr>
        <p:blipFill>
          <a:blip r:embed="rId2" cstate="email"/>
          <a:srcRect b="10272"/>
          <a:stretch>
            <a:fillRect/>
          </a:stretch>
        </p:blipFill>
        <p:spPr bwMode="auto">
          <a:xfrm>
            <a:off x="323529" y="1600200"/>
            <a:ext cx="3993530" cy="45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а) плоские полукруглые</a:t>
            </a:r>
          </a:p>
          <a:p>
            <a:pPr>
              <a:buNone/>
            </a:pPr>
            <a:r>
              <a:rPr lang="ru-RU" dirty="0" smtClean="0"/>
              <a:t>б) плоские остроконечные</a:t>
            </a:r>
          </a:p>
          <a:p>
            <a:pPr>
              <a:buNone/>
            </a:pPr>
            <a:r>
              <a:rPr lang="ru-RU" dirty="0" smtClean="0"/>
              <a:t>в) круглые</a:t>
            </a:r>
          </a:p>
          <a:p>
            <a:pPr>
              <a:buNone/>
            </a:pPr>
            <a:r>
              <a:rPr lang="ru-RU" dirty="0" smtClean="0"/>
              <a:t>г) полукруглые</a:t>
            </a:r>
          </a:p>
          <a:p>
            <a:pPr>
              <a:buNone/>
            </a:pPr>
            <a:r>
              <a:rPr lang="en-US" dirty="0" smtClean="0"/>
              <a:t>L</a:t>
            </a:r>
            <a:r>
              <a:rPr lang="ru-RU" dirty="0" smtClean="0"/>
              <a:t> – длина рабочей части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 – </a:t>
            </a:r>
            <a:r>
              <a:rPr lang="ru-RU" dirty="0" smtClean="0"/>
              <a:t>длина рукоятки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</a:t>
            </a:r>
            <a:r>
              <a:rPr lang="ru-RU" dirty="0" smtClean="0"/>
              <a:t> – ширина рашпиля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</a:t>
            </a:r>
            <a:r>
              <a:rPr lang="ru-RU" dirty="0" smtClean="0"/>
              <a:t> – толщина рашпиля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</a:t>
            </a:r>
            <a:r>
              <a:rPr lang="ru-RU" dirty="0" smtClean="0"/>
              <a:t> – диаметр рашпиля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Надфили -  напильники с очень мелкой насечкой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 Опиливание металла"/>
          <p:cNvPicPr>
            <a:picLocks noGrp="1"/>
          </p:cNvPicPr>
          <p:nvPr>
            <p:ph sz="half" idx="1"/>
          </p:nvPr>
        </p:nvPicPr>
        <p:blipFill>
          <a:blip r:embed="rId2" cstate="email"/>
          <a:srcRect b="10353"/>
          <a:stretch>
            <a:fillRect/>
          </a:stretch>
        </p:blipFill>
        <p:spPr bwMode="auto">
          <a:xfrm>
            <a:off x="179512" y="1412776"/>
            <a:ext cx="388843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139952" y="1196752"/>
            <a:ext cx="5004048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а) плоские тупоносые</a:t>
            </a:r>
          </a:p>
          <a:p>
            <a:pPr>
              <a:buNone/>
            </a:pPr>
            <a:r>
              <a:rPr lang="ru-RU" dirty="0" smtClean="0"/>
              <a:t>б) плоские остроносые</a:t>
            </a:r>
          </a:p>
          <a:p>
            <a:pPr>
              <a:buNone/>
            </a:pPr>
            <a:r>
              <a:rPr lang="ru-RU" dirty="0" smtClean="0"/>
              <a:t>в) квадратные</a:t>
            </a:r>
          </a:p>
          <a:p>
            <a:pPr>
              <a:buNone/>
            </a:pPr>
            <a:r>
              <a:rPr lang="ru-RU" dirty="0" smtClean="0"/>
              <a:t>г) трёхгранные</a:t>
            </a:r>
          </a:p>
          <a:p>
            <a:pPr>
              <a:buNone/>
            </a:pPr>
            <a:r>
              <a:rPr lang="ru-RU" dirty="0" err="1" smtClean="0"/>
              <a:t>д</a:t>
            </a:r>
            <a:r>
              <a:rPr lang="ru-RU" dirty="0" smtClean="0"/>
              <a:t>) трёхгранные односторонние </a:t>
            </a:r>
          </a:p>
          <a:p>
            <a:pPr>
              <a:buNone/>
            </a:pPr>
            <a:r>
              <a:rPr lang="ru-RU" dirty="0" smtClean="0"/>
              <a:t>е) круглые</a:t>
            </a:r>
          </a:p>
          <a:p>
            <a:pPr>
              <a:buNone/>
            </a:pPr>
            <a:r>
              <a:rPr lang="ru-RU" dirty="0" smtClean="0"/>
              <a:t>ж) полукруглые</a:t>
            </a:r>
          </a:p>
          <a:p>
            <a:pPr>
              <a:buNone/>
            </a:pPr>
            <a:r>
              <a:rPr lang="ru-RU" dirty="0" err="1" smtClean="0"/>
              <a:t>з</a:t>
            </a:r>
            <a:r>
              <a:rPr lang="ru-RU" dirty="0" smtClean="0"/>
              <a:t>) овальные</a:t>
            </a:r>
          </a:p>
          <a:p>
            <a:pPr>
              <a:buNone/>
            </a:pPr>
            <a:r>
              <a:rPr lang="ru-RU" dirty="0" smtClean="0"/>
              <a:t>и) ромбические</a:t>
            </a:r>
          </a:p>
          <a:p>
            <a:pPr>
              <a:buNone/>
            </a:pPr>
            <a:r>
              <a:rPr lang="ru-RU" dirty="0" smtClean="0"/>
              <a:t>к) ножовочные</a:t>
            </a:r>
          </a:p>
          <a:p>
            <a:pPr>
              <a:buNone/>
            </a:pPr>
            <a:r>
              <a:rPr lang="ru-RU" dirty="0" smtClean="0"/>
              <a:t>л) пазовые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605</Words>
  <Application>Microsoft Office PowerPoint</Application>
  <PresentationFormat>Экран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ГОСУДАРСТВЕННОЕ ОБРАЗОВАТЕЛЬНОЕ АВТОНОМНОЕ  УЧРЕЖДЕНИЕ  НАЧАЛЬНОГО ПРОФЕССИОНАЛЬНОГО  ОБРАЗОВАНИЯ   ПРОФЕССИОНАЛЬНЫЙ ТЕХНИЧЕСКИЙ ЛИЦЕЙ  № 2</vt:lpstr>
      <vt:lpstr> ТЕМА ЗАНЯТИЯ:  Обработка металла</vt:lpstr>
      <vt:lpstr>     </vt:lpstr>
      <vt:lpstr>Слайд 4</vt:lpstr>
      <vt:lpstr>Классификация напильников </vt:lpstr>
      <vt:lpstr>По форме напильники бывают </vt:lpstr>
      <vt:lpstr>Специальные напильники – для обработки специальных сплавов</vt:lpstr>
      <vt:lpstr>Рашпили- напильники с очень крупной насечкой</vt:lpstr>
      <vt:lpstr>Надфили -  напильники с очень мелкой насечкой</vt:lpstr>
      <vt:lpstr>Насадка и снятие рукоятки напильника         насадка                          снятие     </vt:lpstr>
      <vt:lpstr>Слайд 11</vt:lpstr>
      <vt:lpstr>Распределение усилий нажима при опиливании</vt:lpstr>
      <vt:lpstr>Положение рук при опиливании</vt:lpstr>
      <vt:lpstr>Приёмы опиливания</vt:lpstr>
      <vt:lpstr>Уход за  напильником</vt:lpstr>
      <vt:lpstr>Ответ на проблемное задание Выбор напильников. </vt:lpstr>
      <vt:lpstr>ТЕХНИКА БЕЗОПАСНОСТИ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ОБРАЗОВАТЕЛЬНОЕ АВТОНОМНОЕ  УЧРЕЖДЕНИЕ  НАЧАЛЬНОГО ПРОФЕССИОНАЛЬНОГО  ОБРАЗОВАНИЯ   ПРОФЕССИОНАЛЬНЫЙ ТЕХНИЧЕСКИЙ ЛИЦЕЙ  № 2</dc:title>
  <dc:creator>Admin</dc:creator>
  <cp:lastModifiedBy>User</cp:lastModifiedBy>
  <cp:revision>42</cp:revision>
  <dcterms:created xsi:type="dcterms:W3CDTF">2013-10-09T09:43:50Z</dcterms:created>
  <dcterms:modified xsi:type="dcterms:W3CDTF">2017-03-15T02:28:10Z</dcterms:modified>
</cp:coreProperties>
</file>